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Canva Sans Bold" charset="1" panose="020B0803030501040103"/>
      <p:regular r:id="rId17"/>
    </p:embeddedFont>
    <p:embeddedFont>
      <p:font typeface="Montserrat Bold" charset="1" panose="00000800000000000000"/>
      <p:regular r:id="rId18"/>
    </p:embeddedFont>
    <p:embeddedFont>
      <p:font typeface="Open Sans Bold" charset="1" panose="00000000000000000000"/>
      <p:regular r:id="rId19"/>
    </p:embeddedFont>
    <p:embeddedFont>
      <p:font typeface="Canva Sans" charset="1" panose="020B0503030501040103"/>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7222" r="0" b="-7222"/>
            </a:stretch>
          </a:blipFill>
        </p:spPr>
      </p:sp>
      <p:sp>
        <p:nvSpPr>
          <p:cNvPr name="TextBox 3" id="3"/>
          <p:cNvSpPr txBox="true"/>
          <p:nvPr/>
        </p:nvSpPr>
        <p:spPr>
          <a:xfrm rot="0">
            <a:off x="1028700" y="216416"/>
            <a:ext cx="17642794" cy="2987673"/>
          </a:xfrm>
          <a:prstGeom prst="rect">
            <a:avLst/>
          </a:prstGeom>
        </p:spPr>
        <p:txBody>
          <a:bodyPr anchor="t" rtlCol="false" tIns="0" lIns="0" bIns="0" rIns="0">
            <a:spAutoFit/>
          </a:bodyPr>
          <a:lstStyle/>
          <a:p>
            <a:pPr algn="ctr">
              <a:lnSpc>
                <a:spcPts val="12059"/>
              </a:lnSpc>
            </a:pPr>
            <a:r>
              <a:rPr lang="en-US" b="true" sz="8614">
                <a:gradFill>
                  <a:gsLst>
                    <a:gs pos="0">
                      <a:srgbClr val="004AAD">
                        <a:alpha val="100000"/>
                      </a:srgbClr>
                    </a:gs>
                    <a:gs pos="100000">
                      <a:srgbClr val="CB6CE6">
                        <a:alpha val="100000"/>
                      </a:srgbClr>
                    </a:gs>
                  </a:gsLst>
                  <a:lin ang="0"/>
                </a:gradFill>
                <a:latin typeface="Canva Sans Bold"/>
                <a:ea typeface="Canva Sans Bold"/>
                <a:cs typeface="Canva Sans Bold"/>
                <a:sym typeface="Canva Sans Bold"/>
              </a:rPr>
              <a:t>EDA ON NETFLIX Movies &amp; TV Shows Dataset</a:t>
            </a:r>
          </a:p>
        </p:txBody>
      </p:sp>
      <p:sp>
        <p:nvSpPr>
          <p:cNvPr name="TextBox 4" id="4"/>
          <p:cNvSpPr txBox="true"/>
          <p:nvPr/>
        </p:nvSpPr>
        <p:spPr>
          <a:xfrm rot="0">
            <a:off x="2415517" y="3758971"/>
            <a:ext cx="14869160" cy="877570"/>
          </a:xfrm>
          <a:prstGeom prst="rect">
            <a:avLst/>
          </a:prstGeom>
        </p:spPr>
        <p:txBody>
          <a:bodyPr anchor="t" rtlCol="false" tIns="0" lIns="0" bIns="0" rIns="0">
            <a:spAutoFit/>
          </a:bodyPr>
          <a:lstStyle/>
          <a:p>
            <a:pPr algn="ctr">
              <a:lnSpc>
                <a:spcPts val="7279"/>
              </a:lnSpc>
            </a:pPr>
            <a:r>
              <a:rPr lang="en-US" sz="5199" b="true">
                <a:solidFill>
                  <a:srgbClr val="004AAD"/>
                </a:solidFill>
                <a:latin typeface="Montserrat Bold"/>
                <a:ea typeface="Montserrat Bold"/>
                <a:cs typeface="Montserrat Bold"/>
                <a:sym typeface="Montserrat Bold"/>
              </a:rPr>
              <a:t>Presented by : KHUSHI GUPTA (Aktu)</a:t>
            </a:r>
          </a:p>
        </p:txBody>
      </p:sp>
    </p:spTree>
  </p:cSld>
  <p:clrMapOvr>
    <a:masterClrMapping/>
  </p:clrMapOvr>
</p:sld>
</file>

<file path=ppt/slides/slide10.xml><?xml version="1.0" encoding="utf-8"?>
<p:sld xmlns:p="http://schemas.openxmlformats.org/presentationml/2006/main" xmlns:a="http://schemas.openxmlformats.org/drawingml/2006/main">
  <p:cSld>
    <p:bg>
      <p:bgPr>
        <a:gradFill rotWithShape="true">
          <a:gsLst>
            <a:gs pos="0">
              <a:srgbClr val="0CC0DF">
                <a:alpha val="100000"/>
              </a:srgbClr>
            </a:gs>
            <a:gs pos="100000">
              <a:srgbClr val="FFDE59">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555064" y="159703"/>
            <a:ext cx="15704236" cy="1566544"/>
          </a:xfrm>
          <a:prstGeom prst="rect">
            <a:avLst/>
          </a:prstGeom>
        </p:spPr>
        <p:txBody>
          <a:bodyPr anchor="t" rtlCol="false" tIns="0" lIns="0" bIns="0" rIns="0">
            <a:spAutoFit/>
          </a:bodyPr>
          <a:lstStyle/>
          <a:p>
            <a:pPr algn="ctr">
              <a:lnSpc>
                <a:spcPts val="12880"/>
              </a:lnSpc>
            </a:pPr>
            <a:r>
              <a:rPr lang="en-US" b="true" sz="9200">
                <a:solidFill>
                  <a:srgbClr val="5E17EB"/>
                </a:solidFill>
                <a:latin typeface="Canva Sans Bold"/>
                <a:ea typeface="Canva Sans Bold"/>
                <a:cs typeface="Canva Sans Bold"/>
                <a:sym typeface="Canva Sans Bold"/>
              </a:rPr>
              <a:t>CONCLUSION AND RESULT </a:t>
            </a:r>
          </a:p>
        </p:txBody>
      </p:sp>
      <p:sp>
        <p:nvSpPr>
          <p:cNvPr name="TextBox 3" id="3"/>
          <p:cNvSpPr txBox="true"/>
          <p:nvPr/>
        </p:nvSpPr>
        <p:spPr>
          <a:xfrm rot="0">
            <a:off x="526364" y="2018015"/>
            <a:ext cx="17761636" cy="82784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The Netflix EDA project reveals that movies dominate the platform compared to TV shows.</a:t>
            </a:r>
          </a:p>
          <a:p>
            <a:pPr algn="ctr">
              <a:lnSpc>
                <a:spcPts val="7279"/>
              </a:lnSpc>
            </a:pPr>
            <a:r>
              <a:rPr lang="en-US" sz="5199" b="true">
                <a:solidFill>
                  <a:srgbClr val="000000"/>
                </a:solidFill>
                <a:latin typeface="Canva Sans Bold"/>
                <a:ea typeface="Canva Sans Bold"/>
                <a:cs typeface="Canva Sans Bold"/>
                <a:sym typeface="Canva Sans Bold"/>
              </a:rPr>
              <a:t> Among all genres, dramas and international movies are the most popular categories.</a:t>
            </a:r>
          </a:p>
          <a:p>
            <a:pPr algn="ctr">
              <a:lnSpc>
                <a:spcPts val="7279"/>
              </a:lnSpc>
            </a:pPr>
            <a:r>
              <a:rPr lang="en-US" sz="5199" b="true">
                <a:solidFill>
                  <a:srgbClr val="000000"/>
                </a:solidFill>
                <a:latin typeface="Canva Sans Bold"/>
                <a:ea typeface="Canva Sans Bold"/>
                <a:cs typeface="Canva Sans Bold"/>
                <a:sym typeface="Canva Sans Bold"/>
              </a:rPr>
              <a:t> Most Netflix movies typically range between 90–100 minutes in duration.</a:t>
            </a:r>
          </a:p>
          <a:p>
            <a:pPr algn="ctr">
              <a:lnSpc>
                <a:spcPts val="7279"/>
              </a:lnSpc>
            </a:pPr>
            <a:r>
              <a:rPr lang="en-US" sz="5199" b="true">
                <a:solidFill>
                  <a:srgbClr val="000000"/>
                </a:solidFill>
                <a:latin typeface="Canva Sans Bold"/>
                <a:ea typeface="Canva Sans Bold"/>
                <a:cs typeface="Canva Sans Bold"/>
                <a:sym typeface="Canva Sans Bold"/>
              </a:rPr>
              <a:t> Overall, the analysis provides valuable insights into Netflix’s content trends and audience preferences.</a:t>
            </a:r>
          </a:p>
          <a:p>
            <a:pPr algn="ctr">
              <a:lnSpc>
                <a:spcPts val="7279"/>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7AD">
                <a:alpha val="100000"/>
              </a:srgbClr>
            </a:gs>
            <a:gs pos="100000">
              <a:srgbClr val="FFA9F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930216" y="0"/>
            <a:ext cx="16329084" cy="10287000"/>
          </a:xfrm>
          <a:custGeom>
            <a:avLst/>
            <a:gdLst/>
            <a:ahLst/>
            <a:cxnLst/>
            <a:rect r="r" b="b" t="t" l="l"/>
            <a:pathLst>
              <a:path h="10287000" w="16329084">
                <a:moveTo>
                  <a:pt x="0" y="0"/>
                </a:moveTo>
                <a:lnTo>
                  <a:pt x="16329084" y="0"/>
                </a:lnTo>
                <a:lnTo>
                  <a:pt x="16329084" y="10287000"/>
                </a:lnTo>
                <a:lnTo>
                  <a:pt x="0" y="10287000"/>
                </a:lnTo>
                <a:lnTo>
                  <a:pt x="0" y="0"/>
                </a:lnTo>
                <a:close/>
              </a:path>
            </a:pathLst>
          </a:custGeom>
          <a:blipFill>
            <a:blip r:embed="rId2"/>
            <a:stretch>
              <a:fillRect l="0" t="-3639" r="0" b="-2118"/>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028392" y="327836"/>
            <a:ext cx="14231216" cy="2248534"/>
          </a:xfrm>
          <a:prstGeom prst="rect">
            <a:avLst/>
          </a:prstGeom>
        </p:spPr>
        <p:txBody>
          <a:bodyPr anchor="t" rtlCol="false" tIns="0" lIns="0" bIns="0" rIns="0">
            <a:spAutoFit/>
          </a:bodyPr>
          <a:lstStyle/>
          <a:p>
            <a:pPr algn="ctr">
              <a:lnSpc>
                <a:spcPts val="18340"/>
              </a:lnSpc>
            </a:pPr>
            <a:r>
              <a:rPr lang="en-US" sz="13100" b="true">
                <a:solidFill>
                  <a:srgbClr val="000000"/>
                </a:solidFill>
                <a:latin typeface="Montserrat Bold"/>
                <a:ea typeface="Montserrat Bold"/>
                <a:cs typeface="Montserrat Bold"/>
                <a:sym typeface="Montserrat Bold"/>
              </a:rPr>
              <a:t>INTRODUCTION </a:t>
            </a:r>
          </a:p>
        </p:txBody>
      </p:sp>
      <p:sp>
        <p:nvSpPr>
          <p:cNvPr name="TextBox 4" id="4"/>
          <p:cNvSpPr txBox="true"/>
          <p:nvPr/>
        </p:nvSpPr>
        <p:spPr>
          <a:xfrm rot="0">
            <a:off x="0" y="2827287"/>
            <a:ext cx="18288000" cy="8278495"/>
          </a:xfrm>
          <a:prstGeom prst="rect">
            <a:avLst/>
          </a:prstGeom>
        </p:spPr>
        <p:txBody>
          <a:bodyPr anchor="t" rtlCol="false" tIns="0" lIns="0" bIns="0" rIns="0">
            <a:spAutoFit/>
          </a:bodyPr>
          <a:lstStyle/>
          <a:p>
            <a:pPr algn="ctr">
              <a:lnSpc>
                <a:spcPts val="7279"/>
              </a:lnSpc>
            </a:pPr>
            <a:r>
              <a:rPr lang="en-US" b="true" sz="5199">
                <a:gradFill>
                  <a:gsLst>
                    <a:gs pos="0">
                      <a:srgbClr val="000000">
                        <a:alpha val="100000"/>
                      </a:srgbClr>
                    </a:gs>
                    <a:gs pos="100000">
                      <a:srgbClr val="3533CD">
                        <a:alpha val="100000"/>
                      </a:srgbClr>
                    </a:gs>
                  </a:gsLst>
                  <a:lin ang="0"/>
                </a:gradFill>
                <a:latin typeface="Canva Sans Bold"/>
                <a:ea typeface="Canva Sans Bold"/>
                <a:cs typeface="Canva Sans Bold"/>
                <a:sym typeface="Canva Sans Bold"/>
              </a:rPr>
              <a:t>This project focuses on performing Exploratory Data Analysis (EDA) on the Netflix dataset.</a:t>
            </a:r>
          </a:p>
          <a:p>
            <a:pPr algn="ctr">
              <a:lnSpc>
                <a:spcPts val="7279"/>
              </a:lnSpc>
            </a:pPr>
            <a:r>
              <a:rPr lang="en-US" b="true" sz="5199">
                <a:gradFill>
                  <a:gsLst>
                    <a:gs pos="0">
                      <a:srgbClr val="000000">
                        <a:alpha val="100000"/>
                      </a:srgbClr>
                    </a:gs>
                    <a:gs pos="100000">
                      <a:srgbClr val="3533CD">
                        <a:alpha val="100000"/>
                      </a:srgbClr>
                    </a:gs>
                  </a:gsLst>
                  <a:lin ang="0"/>
                </a:gradFill>
                <a:latin typeface="Canva Sans Bold"/>
                <a:ea typeface="Canva Sans Bold"/>
                <a:cs typeface="Canva Sans Bold"/>
                <a:sym typeface="Canva Sans Bold"/>
              </a:rPr>
              <a:t> It involves cleaning, processing, and visualizing data to understand Netflix’s content trends.</a:t>
            </a:r>
          </a:p>
          <a:p>
            <a:pPr algn="ctr">
              <a:lnSpc>
                <a:spcPts val="7279"/>
              </a:lnSpc>
            </a:pPr>
            <a:r>
              <a:rPr lang="en-US" b="true" sz="5199">
                <a:gradFill>
                  <a:gsLst>
                    <a:gs pos="0">
                      <a:srgbClr val="000000">
                        <a:alpha val="100000"/>
                      </a:srgbClr>
                    </a:gs>
                    <a:gs pos="100000">
                      <a:srgbClr val="3533CD">
                        <a:alpha val="100000"/>
                      </a:srgbClr>
                    </a:gs>
                  </a:gsLst>
                  <a:lin ang="0"/>
                </a:gradFill>
                <a:latin typeface="Canva Sans Bold"/>
                <a:ea typeface="Canva Sans Bold"/>
                <a:cs typeface="Canva Sans Bold"/>
                <a:sym typeface="Canva Sans Bold"/>
              </a:rPr>
              <a:t> Through various charts and graphs, the project highlights patterns in movies and TV shows.</a:t>
            </a:r>
          </a:p>
          <a:p>
            <a:pPr algn="ctr">
              <a:lnSpc>
                <a:spcPts val="7279"/>
              </a:lnSpc>
            </a:pPr>
            <a:r>
              <a:rPr lang="en-US" b="true" sz="5199">
                <a:gradFill>
                  <a:gsLst>
                    <a:gs pos="0">
                      <a:srgbClr val="000000">
                        <a:alpha val="100000"/>
                      </a:srgbClr>
                    </a:gs>
                    <a:gs pos="100000">
                      <a:srgbClr val="3533CD">
                        <a:alpha val="100000"/>
                      </a:srgbClr>
                    </a:gs>
                  </a:gsLst>
                  <a:lin ang="0"/>
                </a:gradFill>
                <a:latin typeface="Canva Sans Bold"/>
                <a:ea typeface="Canva Sans Bold"/>
                <a:cs typeface="Canva Sans Bold"/>
                <a:sym typeface="Canva Sans Bold"/>
              </a:rPr>
              <a:t> The analysis helps in drawing insights about audience preferences and global content diversity.</a:t>
            </a:r>
          </a:p>
          <a:p>
            <a:pPr algn="ctr">
              <a:lnSpc>
                <a:spcPts val="7279"/>
              </a:lnSpc>
            </a:pPr>
          </a:p>
        </p:txBody>
      </p:sp>
    </p:spTree>
  </p:cSld>
  <p:clrMapOvr>
    <a:masterClrMapping/>
  </p:clrMapOvr>
</p:sld>
</file>

<file path=ppt/slides/slide3.xml><?xml version="1.0" encoding="utf-8"?>
<p:sld xmlns:p="http://schemas.openxmlformats.org/presentationml/2006/main" xmlns:a="http://schemas.openxmlformats.org/drawingml/2006/main">
  <p:cSld>
    <p:bg>
      <p:bgPr>
        <a:gradFill rotWithShape="true">
          <a:gsLst>
            <a:gs pos="0">
              <a:srgbClr val="7B2D9F">
                <a:alpha val="100000"/>
              </a:srgbClr>
            </a:gs>
            <a:gs pos="100000">
              <a:srgbClr val="FDD82E">
                <a:alpha val="100000"/>
              </a:srgbClr>
            </a:gs>
          </a:gsLst>
          <a:lin ang="5400000"/>
        </a:gradFill>
      </p:bgPr>
    </p:bg>
    <p:spTree>
      <p:nvGrpSpPr>
        <p:cNvPr id="1" name=""/>
        <p:cNvGrpSpPr/>
        <p:nvPr/>
      </p:nvGrpSpPr>
      <p:grpSpPr>
        <a:xfrm>
          <a:off x="0" y="0"/>
          <a:ext cx="0" cy="0"/>
          <a:chOff x="0" y="0"/>
          <a:chExt cx="0" cy="0"/>
        </a:xfrm>
      </p:grpSpPr>
      <p:sp>
        <p:nvSpPr>
          <p:cNvPr name="TextBox 2" id="2"/>
          <p:cNvSpPr txBox="true"/>
          <p:nvPr/>
        </p:nvSpPr>
        <p:spPr>
          <a:xfrm rot="0">
            <a:off x="5170614" y="-169862"/>
            <a:ext cx="7946772" cy="2149474"/>
          </a:xfrm>
          <a:prstGeom prst="rect">
            <a:avLst/>
          </a:prstGeom>
        </p:spPr>
        <p:txBody>
          <a:bodyPr anchor="t" rtlCol="false" tIns="0" lIns="0" bIns="0" rIns="0">
            <a:spAutoFit/>
          </a:bodyPr>
          <a:lstStyle/>
          <a:p>
            <a:pPr algn="ctr">
              <a:lnSpc>
                <a:spcPts val="17500"/>
              </a:lnSpc>
            </a:pPr>
            <a:r>
              <a:rPr lang="en-US" b="true" sz="12500">
                <a:solidFill>
                  <a:srgbClr val="FFFFFF"/>
                </a:solidFill>
                <a:latin typeface="Open Sans Bold"/>
                <a:ea typeface="Open Sans Bold"/>
                <a:cs typeface="Open Sans Bold"/>
                <a:sym typeface="Open Sans Bold"/>
              </a:rPr>
              <a:t>Main Aim </a:t>
            </a:r>
          </a:p>
        </p:txBody>
      </p:sp>
      <p:sp>
        <p:nvSpPr>
          <p:cNvPr name="TextBox 3" id="3"/>
          <p:cNvSpPr txBox="true"/>
          <p:nvPr/>
        </p:nvSpPr>
        <p:spPr>
          <a:xfrm rot="0">
            <a:off x="326274" y="2578407"/>
            <a:ext cx="18288000" cy="8278495"/>
          </a:xfrm>
          <a:prstGeom prst="rect">
            <a:avLst/>
          </a:prstGeom>
        </p:spPr>
        <p:txBody>
          <a:bodyPr anchor="t" rtlCol="false" tIns="0" lIns="0" bIns="0" rIns="0">
            <a:spAutoFit/>
          </a:bodyPr>
          <a:lstStyle/>
          <a:p>
            <a:pPr algn="ctr">
              <a:lnSpc>
                <a:spcPts val="7279"/>
              </a:lnSpc>
            </a:pPr>
            <a:r>
              <a:rPr lang="en-US" b="true" sz="5199">
                <a:solidFill>
                  <a:srgbClr val="000000"/>
                </a:solidFill>
                <a:latin typeface="Canva Sans Bold"/>
                <a:ea typeface="Canva Sans Bold"/>
                <a:cs typeface="Canva Sans Bold"/>
                <a:sym typeface="Canva Sans Bold"/>
              </a:rPr>
              <a:t>The main aim of this project is to analyze the Netflix dataset using Exploratory Data Analysis (EDA).</a:t>
            </a:r>
          </a:p>
          <a:p>
            <a:pPr algn="ctr">
              <a:lnSpc>
                <a:spcPts val="7279"/>
              </a:lnSpc>
            </a:pPr>
            <a:r>
              <a:rPr lang="en-US" b="true" sz="5199">
                <a:solidFill>
                  <a:srgbClr val="000000"/>
                </a:solidFill>
                <a:latin typeface="Canva Sans Bold"/>
                <a:ea typeface="Canva Sans Bold"/>
                <a:cs typeface="Canva Sans Bold"/>
                <a:sym typeface="Canva Sans Bold"/>
              </a:rPr>
              <a:t> It helps uncover patterns and insights about movies and TV shows available on the platform.</a:t>
            </a:r>
          </a:p>
          <a:p>
            <a:pPr algn="ctr">
              <a:lnSpc>
                <a:spcPts val="7279"/>
              </a:lnSpc>
            </a:pPr>
            <a:r>
              <a:rPr lang="en-US" b="true" sz="5199">
                <a:solidFill>
                  <a:srgbClr val="000000"/>
                </a:solidFill>
                <a:latin typeface="Canva Sans Bold"/>
                <a:ea typeface="Canva Sans Bold"/>
                <a:cs typeface="Canva Sans Bold"/>
                <a:sym typeface="Canva Sans Bold"/>
              </a:rPr>
              <a:t> The project focuses on understanding trends in genres, ratings, release years, and countries.</a:t>
            </a:r>
          </a:p>
          <a:p>
            <a:pPr algn="ctr">
              <a:lnSpc>
                <a:spcPts val="7279"/>
              </a:lnSpc>
            </a:pPr>
            <a:r>
              <a:rPr lang="en-US" b="true" sz="5199">
                <a:solidFill>
                  <a:srgbClr val="000000"/>
                </a:solidFill>
                <a:latin typeface="Canva Sans Bold"/>
                <a:ea typeface="Canva Sans Bold"/>
                <a:cs typeface="Canva Sans Bold"/>
                <a:sym typeface="Canva Sans Bold"/>
              </a:rPr>
              <a:t> Overall, it provides a clear visual understanding of Netflix’s global content distribution.</a:t>
            </a:r>
          </a:p>
          <a:p>
            <a:pPr algn="ctr">
              <a:lnSpc>
                <a:spcPts val="727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5170FF">
                <a:alpha val="100000"/>
              </a:srgbClr>
            </a:gs>
            <a:gs pos="100000">
              <a:srgbClr val="FF66C4">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339167" y="538023"/>
            <a:ext cx="10211639" cy="8720277"/>
          </a:xfrm>
          <a:custGeom>
            <a:avLst/>
            <a:gdLst/>
            <a:ahLst/>
            <a:cxnLst/>
            <a:rect r="r" b="b" t="t" l="l"/>
            <a:pathLst>
              <a:path h="8720277" w="10211639">
                <a:moveTo>
                  <a:pt x="0" y="0"/>
                </a:moveTo>
                <a:lnTo>
                  <a:pt x="10211638" y="0"/>
                </a:lnTo>
                <a:lnTo>
                  <a:pt x="10211638" y="8720277"/>
                </a:lnTo>
                <a:lnTo>
                  <a:pt x="0" y="8720277"/>
                </a:lnTo>
                <a:lnTo>
                  <a:pt x="0" y="0"/>
                </a:lnTo>
                <a:close/>
              </a:path>
            </a:pathLst>
          </a:custGeom>
          <a:blipFill>
            <a:blip r:embed="rId2"/>
            <a:stretch>
              <a:fillRect l="0" t="0" r="-4779" b="0"/>
            </a:stretch>
          </a:blipFill>
        </p:spPr>
      </p:sp>
      <p:sp>
        <p:nvSpPr>
          <p:cNvPr name="TextBox 3" id="3"/>
          <p:cNvSpPr txBox="true"/>
          <p:nvPr/>
        </p:nvSpPr>
        <p:spPr>
          <a:xfrm rot="225653">
            <a:off x="5674679" y="7586515"/>
            <a:ext cx="9753502" cy="155461"/>
          </a:xfrm>
          <a:prstGeom prst="rect">
            <a:avLst/>
          </a:prstGeom>
        </p:spPr>
        <p:txBody>
          <a:bodyPr anchor="t" rtlCol="false" tIns="0" lIns="0" bIns="0" rIns="0">
            <a:spAutoFit/>
          </a:bodyPr>
          <a:lstStyle/>
          <a:p>
            <a:pPr algn="ctr">
              <a:lnSpc>
                <a:spcPts val="1263"/>
              </a:lnSpc>
            </a:pPr>
            <a:r>
              <a:rPr lang="en-US" sz="902">
                <a:solidFill>
                  <a:srgbClr val="FFFFFF"/>
                </a:solidFill>
                <a:latin typeface="Canva Sans"/>
                <a:ea typeface="Canva Sans"/>
                <a:cs typeface="Canva Sans"/>
                <a:sym typeface="Canva Sans"/>
              </a:rPr>
              <a:t>t</a:t>
            </a:r>
          </a:p>
        </p:txBody>
      </p:sp>
      <p:sp>
        <p:nvSpPr>
          <p:cNvPr name="TextBox 4" id="4"/>
          <p:cNvSpPr txBox="true"/>
          <p:nvPr/>
        </p:nvSpPr>
        <p:spPr>
          <a:xfrm rot="0">
            <a:off x="10419878" y="2185342"/>
            <a:ext cx="7917721" cy="5984571"/>
          </a:xfrm>
          <a:prstGeom prst="rect">
            <a:avLst/>
          </a:prstGeom>
        </p:spPr>
        <p:txBody>
          <a:bodyPr anchor="t" rtlCol="false" tIns="0" lIns="0" bIns="0" rIns="0">
            <a:spAutoFit/>
          </a:bodyPr>
          <a:lstStyle/>
          <a:p>
            <a:pPr algn="ctr">
              <a:lnSpc>
                <a:spcPts val="5925"/>
              </a:lnSpc>
            </a:pPr>
          </a:p>
          <a:p>
            <a:pPr algn="ctr">
              <a:lnSpc>
                <a:spcPts val="5925"/>
              </a:lnSpc>
            </a:pPr>
            <a:r>
              <a:rPr lang="en-US" sz="4232" b="true">
                <a:solidFill>
                  <a:srgbClr val="FFFFFF"/>
                </a:solidFill>
                <a:latin typeface="Canva Sans Bold"/>
                <a:ea typeface="Canva Sans Bold"/>
                <a:cs typeface="Canva Sans Bold"/>
                <a:sym typeface="Canva Sans Bold"/>
              </a:rPr>
              <a:t>This bar chart shows that Netflix has significantly more movies than TV shows — around 6,200 movies compared to about 2,700 TV shows.</a:t>
            </a:r>
          </a:p>
          <a:p>
            <a:pPr algn="ctr">
              <a:lnSpc>
                <a:spcPts val="5925"/>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C52FF">
                <a:alpha val="100000"/>
              </a:srgbClr>
            </a:gs>
            <a:gs pos="100000">
              <a:srgbClr val="5CE1E6">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3206129" y="91836"/>
            <a:ext cx="12951123" cy="9923798"/>
          </a:xfrm>
          <a:custGeom>
            <a:avLst/>
            <a:gdLst/>
            <a:ahLst/>
            <a:cxnLst/>
            <a:rect r="r" b="b" t="t" l="l"/>
            <a:pathLst>
              <a:path h="9923798" w="12951123">
                <a:moveTo>
                  <a:pt x="0" y="0"/>
                </a:moveTo>
                <a:lnTo>
                  <a:pt x="12951123" y="0"/>
                </a:lnTo>
                <a:lnTo>
                  <a:pt x="12951123" y="9923798"/>
                </a:lnTo>
                <a:lnTo>
                  <a:pt x="0" y="9923798"/>
                </a:lnTo>
                <a:lnTo>
                  <a:pt x="0" y="0"/>
                </a:lnTo>
                <a:close/>
              </a:path>
            </a:pathLst>
          </a:custGeom>
          <a:blipFill>
            <a:blip r:embed="rId2"/>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C52FF">
                <a:alpha val="100000"/>
              </a:srgbClr>
            </a:gs>
            <a:gs pos="100000">
              <a:srgbClr val="5CE1E6">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6270859" y="98852"/>
            <a:ext cx="11977393" cy="9297451"/>
          </a:xfrm>
          <a:custGeom>
            <a:avLst/>
            <a:gdLst/>
            <a:ahLst/>
            <a:cxnLst/>
            <a:rect r="r" b="b" t="t" l="l"/>
            <a:pathLst>
              <a:path h="9297451" w="11977393">
                <a:moveTo>
                  <a:pt x="0" y="0"/>
                </a:moveTo>
                <a:lnTo>
                  <a:pt x="11977393" y="0"/>
                </a:lnTo>
                <a:lnTo>
                  <a:pt x="11977393" y="9297451"/>
                </a:lnTo>
                <a:lnTo>
                  <a:pt x="0" y="9297451"/>
                </a:lnTo>
                <a:lnTo>
                  <a:pt x="0" y="0"/>
                </a:lnTo>
                <a:close/>
              </a:path>
            </a:pathLst>
          </a:custGeom>
          <a:blipFill>
            <a:blip r:embed="rId2"/>
            <a:stretch>
              <a:fillRect l="0" t="0" r="0" b="0"/>
            </a:stretch>
          </a:blipFill>
        </p:spPr>
      </p:sp>
      <p:sp>
        <p:nvSpPr>
          <p:cNvPr name="TextBox 3" id="3"/>
          <p:cNvSpPr txBox="true"/>
          <p:nvPr/>
        </p:nvSpPr>
        <p:spPr>
          <a:xfrm rot="0">
            <a:off x="565078" y="1310172"/>
            <a:ext cx="5705782" cy="8086131"/>
          </a:xfrm>
          <a:prstGeom prst="rect">
            <a:avLst/>
          </a:prstGeom>
        </p:spPr>
        <p:txBody>
          <a:bodyPr anchor="t" rtlCol="false" tIns="0" lIns="0" bIns="0" rIns="0">
            <a:spAutoFit/>
          </a:bodyPr>
          <a:lstStyle/>
          <a:p>
            <a:pPr algn="ctr">
              <a:lnSpc>
                <a:spcPts val="5322"/>
              </a:lnSpc>
            </a:pPr>
            <a:r>
              <a:rPr lang="en-US" sz="3802" b="true">
                <a:solidFill>
                  <a:srgbClr val="000000"/>
                </a:solidFill>
                <a:latin typeface="Canva Sans Bold"/>
                <a:ea typeface="Canva Sans Bold"/>
                <a:cs typeface="Canva Sans Bold"/>
                <a:sym typeface="Canva Sans Bold"/>
              </a:rPr>
              <a:t>This bar chart shows that International Movies and Dramas are the most common genres on Netflix, followed by Comedies and International TV Shows, while Romantic Movies have the fewest titles among the top 10 genres.</a:t>
            </a:r>
          </a:p>
          <a:p>
            <a:pPr algn="ctr">
              <a:lnSpc>
                <a:spcPts val="5322"/>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66C4">
                <a:alpha val="100000"/>
              </a:srgbClr>
            </a:gs>
            <a:gs pos="100000">
              <a:srgbClr val="FFDE5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1378959"/>
            <a:ext cx="12531217" cy="7879341"/>
          </a:xfrm>
          <a:custGeom>
            <a:avLst/>
            <a:gdLst/>
            <a:ahLst/>
            <a:cxnLst/>
            <a:rect r="r" b="b" t="t" l="l"/>
            <a:pathLst>
              <a:path h="7879341" w="12531217">
                <a:moveTo>
                  <a:pt x="0" y="0"/>
                </a:moveTo>
                <a:lnTo>
                  <a:pt x="12531217" y="0"/>
                </a:lnTo>
                <a:lnTo>
                  <a:pt x="12531217" y="7879341"/>
                </a:lnTo>
                <a:lnTo>
                  <a:pt x="0" y="7879341"/>
                </a:lnTo>
                <a:lnTo>
                  <a:pt x="0" y="0"/>
                </a:lnTo>
                <a:close/>
              </a:path>
            </a:pathLst>
          </a:custGeom>
          <a:blipFill>
            <a:blip r:embed="rId2"/>
            <a:stretch>
              <a:fillRect l="-684" t="-4445" r="-9110" b="-1416"/>
            </a:stretch>
          </a:blipFill>
        </p:spPr>
      </p:sp>
      <p:sp>
        <p:nvSpPr>
          <p:cNvPr name="TextBox 3" id="3"/>
          <p:cNvSpPr txBox="true"/>
          <p:nvPr/>
        </p:nvSpPr>
        <p:spPr>
          <a:xfrm rot="0">
            <a:off x="12531217" y="-1146267"/>
            <a:ext cx="5877879" cy="11310680"/>
          </a:xfrm>
          <a:prstGeom prst="rect">
            <a:avLst/>
          </a:prstGeom>
        </p:spPr>
        <p:txBody>
          <a:bodyPr anchor="t" rtlCol="false" tIns="0" lIns="0" bIns="0" rIns="0">
            <a:spAutoFit/>
          </a:bodyPr>
          <a:lstStyle/>
          <a:p>
            <a:pPr algn="ctr">
              <a:lnSpc>
                <a:spcPts val="7446"/>
              </a:lnSpc>
            </a:pPr>
          </a:p>
          <a:p>
            <a:pPr algn="ctr">
              <a:lnSpc>
                <a:spcPts val="7446"/>
              </a:lnSpc>
            </a:pPr>
            <a:r>
              <a:rPr lang="en-US" sz="5319" b="true">
                <a:solidFill>
                  <a:srgbClr val="000000"/>
                </a:solidFill>
                <a:latin typeface="Canva Sans Bold"/>
                <a:ea typeface="Canva Sans Bold"/>
                <a:cs typeface="Canva Sans Bold"/>
                <a:sym typeface="Canva Sans Bold"/>
              </a:rPr>
              <a:t>This chart shows that most Netflix movies are between 90 and 100 minutes long, while very short and very long movies are much less common.</a:t>
            </a:r>
          </a:p>
          <a:p>
            <a:pPr algn="ctr">
              <a:lnSpc>
                <a:spcPts val="7446"/>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7AD">
                <a:alpha val="100000"/>
              </a:srgbClr>
            </a:gs>
            <a:gs pos="100000">
              <a:srgbClr val="FFA9F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715334" y="0"/>
            <a:ext cx="15527312" cy="7672773"/>
          </a:xfrm>
          <a:custGeom>
            <a:avLst/>
            <a:gdLst/>
            <a:ahLst/>
            <a:cxnLst/>
            <a:rect r="r" b="b" t="t" l="l"/>
            <a:pathLst>
              <a:path h="7672773" w="15527312">
                <a:moveTo>
                  <a:pt x="0" y="0"/>
                </a:moveTo>
                <a:lnTo>
                  <a:pt x="15527312" y="0"/>
                </a:lnTo>
                <a:lnTo>
                  <a:pt x="15527312" y="7672773"/>
                </a:lnTo>
                <a:lnTo>
                  <a:pt x="0" y="7672773"/>
                </a:lnTo>
                <a:lnTo>
                  <a:pt x="0" y="0"/>
                </a:lnTo>
                <a:close/>
              </a:path>
            </a:pathLst>
          </a:custGeom>
          <a:blipFill>
            <a:blip r:embed="rId2"/>
            <a:stretch>
              <a:fillRect l="-2526" t="0" r="-2611" b="0"/>
            </a:stretch>
          </a:blipFill>
        </p:spPr>
      </p:sp>
      <p:sp>
        <p:nvSpPr>
          <p:cNvPr name="TextBox 3" id="3"/>
          <p:cNvSpPr txBox="true"/>
          <p:nvPr/>
        </p:nvSpPr>
        <p:spPr>
          <a:xfrm rot="0">
            <a:off x="-26471" y="8118890"/>
            <a:ext cx="17285771" cy="1575297"/>
          </a:xfrm>
          <a:prstGeom prst="rect">
            <a:avLst/>
          </a:prstGeom>
        </p:spPr>
        <p:txBody>
          <a:bodyPr anchor="t" rtlCol="false" tIns="0" lIns="0" bIns="0" rIns="0">
            <a:spAutoFit/>
          </a:bodyPr>
          <a:lstStyle/>
          <a:p>
            <a:pPr algn="ctr">
              <a:lnSpc>
                <a:spcPts val="4186"/>
              </a:lnSpc>
            </a:pPr>
            <a:r>
              <a:rPr lang="en-US" sz="2990" b="true">
                <a:solidFill>
                  <a:srgbClr val="000000"/>
                </a:solidFill>
                <a:latin typeface="Canva Sans Bold"/>
                <a:ea typeface="Canva Sans Bold"/>
                <a:cs typeface="Canva Sans Bold"/>
                <a:sym typeface="Canva Sans Bold"/>
              </a:rPr>
              <a:t>This chart shows that movies make up 60% of Netflix content, while TV shows account for 40%, making movies the dominant type.</a:t>
            </a:r>
          </a:p>
          <a:p>
            <a:pPr algn="ctr">
              <a:lnSpc>
                <a:spcPts val="4186"/>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C52FF">
                <a:alpha val="100000"/>
              </a:srgbClr>
            </a:gs>
            <a:gs pos="100000">
              <a:srgbClr val="FF914D">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0" y="341079"/>
            <a:ext cx="9144000" cy="11201374"/>
          </a:xfrm>
          <a:custGeom>
            <a:avLst/>
            <a:gdLst/>
            <a:ahLst/>
            <a:cxnLst/>
            <a:rect r="r" b="b" t="t" l="l"/>
            <a:pathLst>
              <a:path h="11201374" w="9144000">
                <a:moveTo>
                  <a:pt x="0" y="0"/>
                </a:moveTo>
                <a:lnTo>
                  <a:pt x="9144000" y="0"/>
                </a:lnTo>
                <a:lnTo>
                  <a:pt x="9144000" y="11201374"/>
                </a:lnTo>
                <a:lnTo>
                  <a:pt x="0" y="11201374"/>
                </a:lnTo>
                <a:lnTo>
                  <a:pt x="0" y="0"/>
                </a:lnTo>
                <a:close/>
              </a:path>
            </a:pathLst>
          </a:custGeom>
          <a:blipFill>
            <a:blip r:embed="rId2"/>
            <a:stretch>
              <a:fillRect l="-1309" t="0" r="-1252" b="-1637"/>
            </a:stretch>
          </a:blipFill>
        </p:spPr>
      </p:sp>
      <p:sp>
        <p:nvSpPr>
          <p:cNvPr name="TextBox 3" id="3"/>
          <p:cNvSpPr txBox="true"/>
          <p:nvPr/>
        </p:nvSpPr>
        <p:spPr>
          <a:xfrm rot="0">
            <a:off x="9144000" y="1355178"/>
            <a:ext cx="8545969" cy="7500445"/>
          </a:xfrm>
          <a:prstGeom prst="rect">
            <a:avLst/>
          </a:prstGeom>
        </p:spPr>
        <p:txBody>
          <a:bodyPr anchor="t" rtlCol="false" tIns="0" lIns="0" bIns="0" rIns="0">
            <a:spAutoFit/>
          </a:bodyPr>
          <a:lstStyle/>
          <a:p>
            <a:pPr algn="ctr">
              <a:lnSpc>
                <a:spcPts val="5934"/>
              </a:lnSpc>
            </a:pPr>
            <a:r>
              <a:rPr lang="en-US" sz="4239" b="true">
                <a:solidFill>
                  <a:srgbClr val="000000"/>
                </a:solidFill>
                <a:latin typeface="Canva Sans Bold"/>
                <a:ea typeface="Canva Sans Bold"/>
                <a:cs typeface="Canva Sans Bold"/>
                <a:sym typeface="Canva Sans Bold"/>
              </a:rPr>
              <a:t>This chart shows that Dramas are the most common genre on Netflix, making up 26.3% of the totThis chart shows that **Dramas** are the most common genre on Netflix, making up **26.3%** of the total content.</a:t>
            </a:r>
          </a:p>
          <a:p>
            <a:pPr algn="ctr">
              <a:lnSpc>
                <a:spcPts val="5934"/>
              </a:lnSpc>
            </a:pPr>
            <a:r>
              <a:rPr lang="en-US" sz="4239" b="true">
                <a:solidFill>
                  <a:srgbClr val="000000"/>
                </a:solidFill>
                <a:latin typeface="Canva Sans Bold"/>
                <a:ea typeface="Canva Sans Bold"/>
                <a:cs typeface="Canva Sans Bold"/>
                <a:sym typeface="Canva Sans Bold"/>
              </a:rPr>
              <a:t>al content.</a:t>
            </a:r>
          </a:p>
          <a:p>
            <a:pPr algn="ctr">
              <a:lnSpc>
                <a:spcPts val="5934"/>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DAG3i672WHc</dc:identifier>
  <dcterms:modified xsi:type="dcterms:W3CDTF">2011-08-01T06:04:30Z</dcterms:modified>
  <cp:revision>1</cp:revision>
  <dc:title>EDA ON NETFLIX</dc:title>
</cp:coreProperties>
</file>

<file path=docProps/thumbnail.jpeg>
</file>